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embeddings/Microsoft_Equation1.bin" ContentType="application/vnd.openxmlformats-officedocument.oleObject"/>
  <Override PartName="/ppt/embeddings/Microsoft_Equation2.bin" ContentType="application/vnd.openxmlformats-officedocument.oleObject"/>
  <Override PartName="/ppt/embeddings/Microsoft_Equation3.bin" ContentType="application/vnd.openxmlformats-officedocument.oleObject"/>
  <Override PartName="/ppt/embeddings/Microsoft_Equation4.bin" ContentType="application/vnd.openxmlformats-officedocument.oleObject"/>
  <Override PartName="/ppt/embeddings/Microsoft_Equation5.bin" ContentType="application/vnd.openxmlformats-officedocument.oleObject"/>
  <Override PartName="/ppt/embeddings/Microsoft_Equation6.bin" ContentType="application/vnd.openxmlformats-officedocument.oleObject"/>
  <Override PartName="/ppt/embeddings/Microsoft_Equation7.bin" ContentType="application/vnd.openxmlformats-officedocument.oleObject"/>
  <Override PartName="/ppt/embeddings/Microsoft_Equation8.bin" ContentType="application/vnd.openxmlformats-officedocument.oleObject"/>
  <Override PartName="/ppt/embeddings/Microsoft_Equation9.bin" ContentType="application/vnd.openxmlformats-officedocument.oleObject"/>
  <Override PartName="/ppt/embeddings/Microsoft_Equation10.bin" ContentType="application/vnd.openxmlformats-officedocument.oleObject"/>
  <Override PartName="/ppt/embeddings/Microsoft_Equation11.bin" ContentType="application/vnd.openxmlformats-officedocument.oleObject"/>
  <Override PartName="/ppt/embeddings/Microsoft_Equation12.bin" ContentType="application/vnd.openxmlformats-officedocument.oleObject"/>
  <Override PartName="/ppt/embeddings/Microsoft_Equation1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60" r:id="rId4"/>
    <p:sldId id="261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20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1" Type="http://schemas.openxmlformats.org/officeDocument/2006/relationships/image" Target="../media/image5.emf"/><Relationship Id="rId2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Relationship Id="rId2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1" Type="http://schemas.openxmlformats.org/officeDocument/2006/relationships/image" Target="../media/image11.emf"/><Relationship Id="rId2" Type="http://schemas.openxmlformats.org/officeDocument/2006/relationships/image" Target="../media/image1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06D35B-C002-CD41-975A-136C973CAD57}" type="datetimeFigureOut">
              <a:rPr lang="en-US" smtClean="0"/>
              <a:t>7/28/15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30A29-8AC6-BE4F-B228-38E746AC4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853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7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2837"/>
            <a:ext cx="9217025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484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535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810"/>
            <a:ext cx="8229600" cy="45578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99" y="868082"/>
            <a:ext cx="8500533" cy="534744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708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licker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535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810"/>
            <a:ext cx="8229600" cy="45578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867" y="898394"/>
            <a:ext cx="8551333" cy="5227769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>
              <a:buFont typeface="+mj-lt"/>
              <a:buAutoNum type="alphaUcPeriod"/>
              <a:defRPr>
                <a:solidFill>
                  <a:srgbClr val="000000"/>
                </a:solidFill>
              </a:defRPr>
            </a:lvl2pPr>
            <a:lvl3pPr marL="1143000" indent="-228600">
              <a:buFont typeface="Wingdings" charset="2"/>
              <a:buChar char="Ø"/>
              <a:defRPr sz="2000" i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7" name="Picture 5" descr="click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76200"/>
            <a:ext cx="4667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9930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Mechanics  Lecture 2, Slide </a:t>
            </a:r>
            <a:fld id="{1083EDDF-2869-DD4F-A230-F3A014B73E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888552"/>
      </p:ext>
    </p:extLst>
  </p:cSld>
  <p:clrMapOvr>
    <a:masterClrMapping/>
  </p:clrMapOvr>
  <p:transition xmlns:p14="http://schemas.microsoft.com/office/powerpoint/2010/main"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pn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ppt background bottom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3188"/>
            <a:ext cx="9142413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6477000"/>
            <a:ext cx="2159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4154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59" r:id="rId4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3200" b="1" i="1" kern="1200">
          <a:solidFill>
            <a:schemeClr val="bg1"/>
          </a:solidFill>
          <a:latin typeface="Trebuchet MS"/>
          <a:ea typeface="+mj-ea"/>
          <a:cs typeface="Trebuchet M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71550" indent="-514350" algn="l" defTabSz="457200" rtl="0" eaLnBrk="1" latinLnBrk="0" hangingPunct="1">
        <a:spcBef>
          <a:spcPct val="20000"/>
        </a:spcBef>
        <a:buFont typeface="Wingdings" charset="2"/>
        <a:buChar char="Ø"/>
        <a:defRPr sz="2800" kern="1200">
          <a:solidFill>
            <a:srgbClr val="FF0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Wingdings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2.bin"/><Relationship Id="rId4" Type="http://schemas.openxmlformats.org/officeDocument/2006/relationships/image" Target="../media/image15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3.bin"/><Relationship Id="rId4" Type="http://schemas.openxmlformats.org/officeDocument/2006/relationships/image" Target="../media/image16.emf"/><Relationship Id="rId5" Type="http://schemas.openxmlformats.org/officeDocument/2006/relationships/image" Target="../media/image17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image" Target="../media/image5.emf"/><Relationship Id="rId5" Type="http://schemas.openxmlformats.org/officeDocument/2006/relationships/oleObject" Target="../embeddings/Microsoft_Equation2.bin"/><Relationship Id="rId6" Type="http://schemas.openxmlformats.org/officeDocument/2006/relationships/image" Target="../media/image6.emf"/><Relationship Id="rId7" Type="http://schemas.openxmlformats.org/officeDocument/2006/relationships/oleObject" Target="../embeddings/Microsoft_Equation3.bin"/><Relationship Id="rId8" Type="http://schemas.openxmlformats.org/officeDocument/2006/relationships/image" Target="../media/image7.emf"/><Relationship Id="rId9" Type="http://schemas.openxmlformats.org/officeDocument/2006/relationships/oleObject" Target="../embeddings/Microsoft_Equation4.bin"/><Relationship Id="rId10" Type="http://schemas.openxmlformats.org/officeDocument/2006/relationships/image" Target="../media/image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5.bin"/><Relationship Id="rId4" Type="http://schemas.openxmlformats.org/officeDocument/2006/relationships/image" Target="../media/image8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6.bin"/><Relationship Id="rId4" Type="http://schemas.openxmlformats.org/officeDocument/2006/relationships/image" Target="../media/image8.emf"/><Relationship Id="rId5" Type="http://schemas.openxmlformats.org/officeDocument/2006/relationships/oleObject" Target="../embeddings/Microsoft_Equation7.bin"/><Relationship Id="rId6" Type="http://schemas.openxmlformats.org/officeDocument/2006/relationships/image" Target="../media/image10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8.bin"/><Relationship Id="rId4" Type="http://schemas.openxmlformats.org/officeDocument/2006/relationships/image" Target="../media/image11.emf"/><Relationship Id="rId5" Type="http://schemas.openxmlformats.org/officeDocument/2006/relationships/oleObject" Target="../embeddings/Microsoft_Equation9.bin"/><Relationship Id="rId6" Type="http://schemas.openxmlformats.org/officeDocument/2006/relationships/image" Target="../media/image12.emf"/><Relationship Id="rId7" Type="http://schemas.openxmlformats.org/officeDocument/2006/relationships/oleObject" Target="../embeddings/Microsoft_Equation10.bin"/><Relationship Id="rId8" Type="http://schemas.openxmlformats.org/officeDocument/2006/relationships/image" Target="../media/image13.emf"/><Relationship Id="rId9" Type="http://schemas.openxmlformats.org/officeDocument/2006/relationships/oleObject" Target="../embeddings/Microsoft_Equation11.bin"/><Relationship Id="rId10" Type="http://schemas.openxmlformats.org/officeDocument/2006/relationships/image" Target="../media/image14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>
              <a:lnSpc>
                <a:spcPct val="80000"/>
              </a:lnSpc>
            </a:pPr>
            <a:r>
              <a:rPr lang="en-US" sz="2600" dirty="0">
                <a:latin typeface="Calibri" charset="0"/>
                <a:ea typeface="ＭＳ Ｐゴシック" charset="0"/>
              </a:rPr>
              <a:t>Today</a:t>
            </a:r>
            <a:r>
              <a:rPr lang="ja-JP" altLang="en-US" sz="2600" dirty="0">
                <a:latin typeface="Calibri" charset="0"/>
                <a:ea typeface="ＭＳ Ｐゴシック" charset="0"/>
              </a:rPr>
              <a:t>’</a:t>
            </a:r>
            <a:r>
              <a:rPr lang="en-US" altLang="ja-JP" sz="2600" dirty="0">
                <a:latin typeface="Calibri" charset="0"/>
                <a:ea typeface="ＭＳ Ｐゴシック" charset="0"/>
              </a:rPr>
              <a:t>s Concepts:</a:t>
            </a:r>
          </a:p>
          <a:p>
            <a:pPr lvl="1" algn="l">
              <a:lnSpc>
                <a:spcPct val="80000"/>
              </a:lnSpc>
            </a:pPr>
            <a:r>
              <a:rPr lang="en-US" dirty="0" smtClean="0">
                <a:solidFill>
                  <a:srgbClr val="FF0000"/>
                </a:solidFill>
                <a:latin typeface="Calibri" charset="0"/>
                <a:cs typeface="Arial" charset="0"/>
              </a:rPr>
              <a:t>Stress and Strain</a:t>
            </a:r>
            <a:endParaRPr lang="en-US" dirty="0">
              <a:solidFill>
                <a:srgbClr val="FF0000"/>
              </a:solidFill>
              <a:latin typeface="Calibri" charset="0"/>
              <a:cs typeface="Arial" charset="0"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18010"/>
            <a:ext cx="7772400" cy="1470025"/>
          </a:xfrm>
        </p:spPr>
        <p:txBody>
          <a:bodyPr/>
          <a:lstStyle/>
          <a:p>
            <a:r>
              <a:rPr lang="en-US" dirty="0">
                <a:latin typeface="Trebuchet MS" charset="0"/>
                <a:ea typeface="ＭＳ Ｐゴシック" charset="0"/>
              </a:rPr>
              <a:t>Classical Mechanics </a:t>
            </a:r>
            <a:br>
              <a:rPr lang="en-US" dirty="0">
                <a:latin typeface="Trebuchet MS" charset="0"/>
                <a:ea typeface="ＭＳ Ｐゴシック" charset="0"/>
              </a:rPr>
            </a:br>
            <a:r>
              <a:rPr lang="en-US" dirty="0" smtClean="0">
                <a:latin typeface="Trebuchet MS" charset="0"/>
                <a:ea typeface="ＭＳ Ｐゴシック" charset="0"/>
              </a:rPr>
              <a:t>Lecture 15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61785" y="6519446"/>
            <a:ext cx="2621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"/>
                <a:cs typeface="Times"/>
              </a:rPr>
              <a:t>Presentation Created by Dr. Adam Lark </a:t>
            </a:r>
          </a:p>
        </p:txBody>
      </p:sp>
    </p:spTree>
    <p:extLst>
      <p:ext uri="{BB962C8B-B14F-4D97-AF65-F5344CB8AC3E}">
        <p14:creationId xmlns:p14="http://schemas.microsoft.com/office/powerpoint/2010/main" val="3260466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Volume Stress/Strain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7865480"/>
              </p:ext>
            </p:extLst>
          </p:nvPr>
        </p:nvGraphicFramePr>
        <p:xfrm>
          <a:off x="457200" y="1052880"/>
          <a:ext cx="3548801" cy="1946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1" name="Equation" r:id="rId3" imgW="787400" imgH="431800" progId="Equation.3">
                  <p:embed/>
                </p:oleObj>
              </mc:Choice>
              <mc:Fallback>
                <p:oleObj name="Equation" r:id="rId3" imgW="7874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" y="1052880"/>
                        <a:ext cx="3548801" cy="1946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405414" y="1052880"/>
            <a:ext cx="4439609" cy="20621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u="sng" dirty="0" smtClean="0"/>
              <a:t>Bulk Modulus (B):</a:t>
            </a:r>
          </a:p>
          <a:p>
            <a:pPr algn="ctr"/>
            <a:r>
              <a:rPr lang="en-US" sz="3200" dirty="0" smtClean="0"/>
              <a:t>How much pressure is needed to change the volume of an object</a:t>
            </a:r>
            <a:endParaRPr lang="en-US" sz="32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33368" y="3480021"/>
            <a:ext cx="2871549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u="sng" dirty="0" smtClean="0">
                <a:solidFill>
                  <a:srgbClr val="FF0000"/>
                </a:solidFill>
              </a:rPr>
              <a:t>Notice the negative! 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As pressure increases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 volume decreases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850571" y="2169863"/>
            <a:ext cx="230127" cy="1294038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202574" y="3463901"/>
            <a:ext cx="477686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00FF"/>
                </a:solidFill>
              </a:rPr>
              <a:t>Small Bulk Modulus</a:t>
            </a:r>
            <a:r>
              <a:rPr lang="en-US" sz="3200" dirty="0"/>
              <a:t>: </a:t>
            </a:r>
            <a:r>
              <a:rPr lang="en-US" sz="3200" dirty="0" smtClean="0"/>
              <a:t>pliable</a:t>
            </a:r>
            <a:endParaRPr lang="en-US" sz="3200" dirty="0" smtClean="0"/>
          </a:p>
          <a:p>
            <a:r>
              <a:rPr lang="en-US" sz="3200" dirty="0" smtClean="0">
                <a:solidFill>
                  <a:srgbClr val="660066"/>
                </a:solidFill>
              </a:rPr>
              <a:t>Large Bulk Modulus</a:t>
            </a:r>
            <a:r>
              <a:rPr lang="en-US" sz="3200" dirty="0" smtClean="0"/>
              <a:t>: rigid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992760" y="5080000"/>
            <a:ext cx="3226940" cy="997857"/>
          </a:xfrm>
          <a:prstGeom prst="rect">
            <a:avLst/>
          </a:prstGeom>
          <a:solidFill>
            <a:srgbClr val="0000FF"/>
          </a:solidFill>
          <a:ln w="38100" cmpd="sng">
            <a:solidFill>
              <a:schemeClr val="tx1"/>
            </a:solidFill>
          </a:ln>
          <a:scene3d>
            <a:camera prst="orthographicFront">
              <a:rot lat="1200000" lon="2454000" rev="0"/>
            </a:camera>
            <a:lightRig rig="threePt" dir="t"/>
          </a:scene3d>
          <a:sp3d extrusionH="774700" contourW="12700">
            <a:extrusionClr>
              <a:srgbClr val="3366FF"/>
            </a:extrusionClr>
            <a:contourClr>
              <a:srgbClr val="3366FF"/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>
            <a:off x="1542143" y="5080000"/>
            <a:ext cx="1705428" cy="635000"/>
          </a:xfrm>
          <a:prstGeom prst="rightArrow">
            <a:avLst/>
          </a:prstGeom>
          <a:solidFill>
            <a:srgbClr val="660066"/>
          </a:solidFill>
          <a:ln w="38100" cmpd="sng"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 Arrow 18"/>
          <p:cNvSpPr/>
          <p:nvPr/>
        </p:nvSpPr>
        <p:spPr>
          <a:xfrm>
            <a:off x="6531428" y="5152571"/>
            <a:ext cx="1992086" cy="616857"/>
          </a:xfrm>
          <a:prstGeom prst="leftArrow">
            <a:avLst/>
          </a:prstGeom>
          <a:solidFill>
            <a:srgbClr val="660066"/>
          </a:solidFill>
          <a:ln w="38100" cmpd="sng"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98286" y="4938431"/>
            <a:ext cx="514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660066"/>
                </a:solidFill>
              </a:rPr>
              <a:t>p</a:t>
            </a:r>
            <a:endParaRPr lang="en-US" sz="4800" b="1" dirty="0" smtClean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331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3" grpId="0"/>
      <p:bldP spid="17" grpId="0" animBg="1"/>
      <p:bldP spid="18" grpId="0" animBg="1"/>
      <p:bldP spid="19" grpId="0" animBg="1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Shear Stress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9613929"/>
              </p:ext>
            </p:extLst>
          </p:nvPr>
        </p:nvGraphicFramePr>
        <p:xfrm>
          <a:off x="457200" y="1018720"/>
          <a:ext cx="3135086" cy="2208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Equation" r:id="rId3" imgW="558800" imgH="393700" progId="Equation.3">
                  <p:embed/>
                </p:oleObj>
              </mc:Choice>
              <mc:Fallback>
                <p:oleObj name="Equation" r:id="rId3" imgW="5588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" y="1018720"/>
                        <a:ext cx="3135086" cy="22088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8327" y="3592036"/>
            <a:ext cx="7676244" cy="28889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05414" y="1052880"/>
            <a:ext cx="4439609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000" u="sng" dirty="0" smtClean="0"/>
              <a:t>Shear</a:t>
            </a:r>
            <a:r>
              <a:rPr lang="en-US" sz="3000" u="sng" dirty="0" smtClean="0"/>
              <a:t> Modulus (S):</a:t>
            </a:r>
          </a:p>
          <a:p>
            <a:pPr algn="ctr"/>
            <a:r>
              <a:rPr lang="en-US" sz="3000" dirty="0" smtClean="0"/>
              <a:t>How much Force is needed to deform an object</a:t>
            </a:r>
            <a:endParaRPr lang="en-US" sz="30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441699" y="2637929"/>
            <a:ext cx="440271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</a:rPr>
              <a:t>Small </a:t>
            </a:r>
            <a:r>
              <a:rPr lang="en-US" sz="2800" dirty="0" smtClean="0">
                <a:solidFill>
                  <a:srgbClr val="0000FF"/>
                </a:solidFill>
              </a:rPr>
              <a:t>Shear Modulus</a:t>
            </a:r>
            <a:r>
              <a:rPr lang="en-US" sz="2800" dirty="0"/>
              <a:t>: </a:t>
            </a:r>
            <a:r>
              <a:rPr lang="en-US" sz="2800" dirty="0" smtClean="0"/>
              <a:t>pliable</a:t>
            </a:r>
            <a:endParaRPr lang="en-US" sz="2800" dirty="0" smtClean="0"/>
          </a:p>
          <a:p>
            <a:r>
              <a:rPr lang="en-US" sz="2800" dirty="0" smtClean="0">
                <a:solidFill>
                  <a:srgbClr val="660066"/>
                </a:solidFill>
              </a:rPr>
              <a:t>Large Shear Modulus</a:t>
            </a:r>
            <a:r>
              <a:rPr lang="en-US" sz="2800" dirty="0" smtClean="0"/>
              <a:t>: rigid</a:t>
            </a:r>
          </a:p>
        </p:txBody>
      </p:sp>
    </p:spTree>
    <p:extLst>
      <p:ext uri="{BB962C8B-B14F-4D97-AF65-F5344CB8AC3E}">
        <p14:creationId xmlns:p14="http://schemas.microsoft.com/office/powerpoint/2010/main" val="559899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3a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1" y="898394"/>
            <a:ext cx="8853714" cy="522776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Three cylinders of the same dimensions (5-cm length and 1.0-cm radius) are each built of a different material: aluminum, brass and glass.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286" y="3497787"/>
            <a:ext cx="803729" cy="16178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1910" y="4794072"/>
            <a:ext cx="761999" cy="15529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3909" y="2904063"/>
            <a:ext cx="6476806" cy="27477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6" y="2305956"/>
            <a:ext cx="1027130" cy="1645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096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867" y="1725385"/>
            <a:ext cx="931332" cy="1491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3a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/>
              <a:t>Which cylinder will exhibit the largest change in volume when an external pressure is applied to it</a:t>
            </a:r>
            <a:r>
              <a:rPr lang="en-US" sz="3000" dirty="0" smtClean="0"/>
              <a:t>?</a:t>
            </a:r>
          </a:p>
          <a:p>
            <a:pPr lvl="1"/>
            <a:endParaRPr lang="en-US" sz="2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867" y="3217325"/>
            <a:ext cx="761999" cy="15338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751219"/>
            <a:ext cx="761998" cy="15529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42142" y="2209224"/>
            <a:ext cx="234671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A. Aluminum</a:t>
            </a:r>
            <a:endParaRPr lang="en-US" sz="32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542142" y="3559053"/>
            <a:ext cx="148810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B</a:t>
            </a:r>
            <a:r>
              <a:rPr lang="en-US" sz="3200" dirty="0" smtClean="0"/>
              <a:t>. Brass</a:t>
            </a:r>
            <a:endParaRPr lang="en-US" sz="3200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0548" y="2626551"/>
            <a:ext cx="1727200" cy="3124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13347" y="2626551"/>
            <a:ext cx="1755749" cy="3124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60168" y="5096041"/>
            <a:ext cx="147047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C. Glass</a:t>
            </a:r>
            <a:endParaRPr lang="en-US" sz="32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5350034" y="1948212"/>
            <a:ext cx="358102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Need Bulk Modulus!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82491" y="5842550"/>
            <a:ext cx="73350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8000"/>
                </a:solidFill>
              </a:rPr>
              <a:t>Small B, more pliable </a:t>
            </a:r>
            <a:r>
              <a:rPr lang="en-US" sz="2800" dirty="0" smtClean="0">
                <a:solidFill>
                  <a:srgbClr val="008000"/>
                </a:solidFill>
                <a:sym typeface="Wingdings"/>
              </a:rPr>
              <a:t></a:t>
            </a:r>
            <a:r>
              <a:rPr lang="en-US" sz="2800" dirty="0">
                <a:solidFill>
                  <a:srgbClr val="008000"/>
                </a:solidFill>
                <a:sym typeface="Wingdings"/>
              </a:rPr>
              <a:t> </a:t>
            </a:r>
            <a:r>
              <a:rPr lang="en-US" sz="2800" dirty="0" smtClean="0">
                <a:solidFill>
                  <a:srgbClr val="008000"/>
                </a:solidFill>
              </a:rPr>
              <a:t>Easier to change volume</a:t>
            </a:r>
            <a:r>
              <a:rPr lang="en-US" sz="2800" dirty="0" smtClean="0">
                <a:solidFill>
                  <a:srgbClr val="008000"/>
                </a:solidFill>
              </a:rPr>
              <a:t> </a:t>
            </a:r>
            <a:endParaRPr lang="en-US" sz="2800" dirty="0" smtClean="0">
              <a:solidFill>
                <a:srgbClr val="008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87867" y="4751219"/>
            <a:ext cx="2742383" cy="1614551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350034" y="1948212"/>
            <a:ext cx="3581028" cy="3894338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900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867" y="1725385"/>
            <a:ext cx="931332" cy="1491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3b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5714" y="898394"/>
            <a:ext cx="8113486" cy="5227769"/>
          </a:xfrm>
        </p:spPr>
        <p:txBody>
          <a:bodyPr/>
          <a:lstStyle/>
          <a:p>
            <a:r>
              <a:rPr lang="en-US" sz="2400" dirty="0"/>
              <a:t>A force of the same strength is applied to the top of each cylinder as shown. Which cylinder will prove more difficult to deform through shear stress?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867" y="3217325"/>
            <a:ext cx="761999" cy="15338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751219"/>
            <a:ext cx="761998" cy="15529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42142" y="2209224"/>
            <a:ext cx="234671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A. Aluminum</a:t>
            </a:r>
            <a:endParaRPr lang="en-US" sz="32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542142" y="3559053"/>
            <a:ext cx="148810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B</a:t>
            </a:r>
            <a:r>
              <a:rPr lang="en-US" sz="3200" dirty="0" smtClean="0"/>
              <a:t>. Brass</a:t>
            </a:r>
            <a:endParaRPr lang="en-US" sz="3200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3347" y="2471744"/>
            <a:ext cx="1755749" cy="3124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60168" y="5096041"/>
            <a:ext cx="147047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C. Glass</a:t>
            </a:r>
            <a:endParaRPr lang="en-US" sz="32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5350034" y="1793405"/>
            <a:ext cx="380945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Need Shear Modulus!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77000" y="5842550"/>
            <a:ext cx="60741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8000"/>
                </a:solidFill>
              </a:rPr>
              <a:t>Larger S, more rigid </a:t>
            </a:r>
            <a:r>
              <a:rPr lang="en-US" sz="2800" dirty="0" smtClean="0">
                <a:solidFill>
                  <a:srgbClr val="008000"/>
                </a:solidFill>
                <a:sym typeface="Wingdings"/>
              </a:rPr>
              <a:t></a:t>
            </a:r>
            <a:r>
              <a:rPr lang="en-US" sz="2800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en-US" sz="2800" dirty="0" smtClean="0">
                <a:solidFill>
                  <a:srgbClr val="008000"/>
                </a:solidFill>
              </a:rPr>
              <a:t>harder to deform</a:t>
            </a:r>
            <a:r>
              <a:rPr lang="en-US" sz="2800" dirty="0" smtClean="0">
                <a:solidFill>
                  <a:srgbClr val="008000"/>
                </a:solidFill>
              </a:rPr>
              <a:t> </a:t>
            </a:r>
            <a:endParaRPr lang="en-US" sz="2800" dirty="0" smtClean="0">
              <a:solidFill>
                <a:srgbClr val="008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88976" y="3136668"/>
            <a:ext cx="3022310" cy="1614551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350033" y="1793405"/>
            <a:ext cx="3667544" cy="3894338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5762" y="2479002"/>
            <a:ext cx="1765300" cy="313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282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Breaking Point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" y="868082"/>
            <a:ext cx="8871857" cy="5347447"/>
          </a:xfrm>
        </p:spPr>
        <p:txBody>
          <a:bodyPr/>
          <a:lstStyle/>
          <a:p>
            <a:r>
              <a:rPr lang="en-US" dirty="0" smtClean="0"/>
              <a:t>At some point, objects can no longer be stretched…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687072"/>
            <a:ext cx="5181600" cy="3657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7000" y="5704284"/>
            <a:ext cx="899398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After enough force, the object will permanently deform!</a:t>
            </a:r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2572755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you asked about: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Insert </a:t>
            </a:r>
            <a:r>
              <a:rPr lang="en-US" dirty="0"/>
              <a:t>s</a:t>
            </a:r>
            <a:r>
              <a:rPr lang="en-US" dirty="0" smtClean="0"/>
              <a:t>tudent comments from the “lecture thoughts” checkpoint question here!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000" dirty="0" smtClean="0"/>
              <a:t>Add slides that answer specific student comments as needed.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94562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Young’s Modulus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2490280"/>
              </p:ext>
            </p:extLst>
          </p:nvPr>
        </p:nvGraphicFramePr>
        <p:xfrm>
          <a:off x="828679" y="1490086"/>
          <a:ext cx="2075290" cy="1191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" name="Equation" r:id="rId3" imgW="685800" imgH="393700" progId="Equation.3">
                  <p:embed/>
                </p:oleObj>
              </mc:Choice>
              <mc:Fallback>
                <p:oleObj name="Equation" r:id="rId3" imgW="6858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28679" y="1490086"/>
                        <a:ext cx="2075290" cy="11913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610285"/>
              </p:ext>
            </p:extLst>
          </p:nvPr>
        </p:nvGraphicFramePr>
        <p:xfrm>
          <a:off x="4581894" y="1097570"/>
          <a:ext cx="1944809" cy="1116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" name="Equation" r:id="rId5" imgW="685800" imgH="393700" progId="Equation.3">
                  <p:embed/>
                </p:oleObj>
              </mc:Choice>
              <mc:Fallback>
                <p:oleObj name="Equation" r:id="rId5" imgW="6858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81894" y="1097570"/>
                        <a:ext cx="1944809" cy="11164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8926260"/>
              </p:ext>
            </p:extLst>
          </p:nvPr>
        </p:nvGraphicFramePr>
        <p:xfrm>
          <a:off x="5305124" y="2436888"/>
          <a:ext cx="2042178" cy="1138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" name="Equation" r:id="rId7" imgW="774700" imgH="431800" progId="Equation.3">
                  <p:embed/>
                </p:oleObj>
              </mc:Choice>
              <mc:Fallback>
                <p:oleObj name="Equation" r:id="rId7" imgW="7747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305124" y="2436888"/>
                        <a:ext cx="2042178" cy="1138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Straight Arrow Connector 7"/>
          <p:cNvCxnSpPr/>
          <p:nvPr/>
        </p:nvCxnSpPr>
        <p:spPr>
          <a:xfrm flipH="1">
            <a:off x="2903969" y="1675910"/>
            <a:ext cx="1677925" cy="15877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2903970" y="2516273"/>
            <a:ext cx="2401154" cy="412159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6064712"/>
              </p:ext>
            </p:extLst>
          </p:nvPr>
        </p:nvGraphicFramePr>
        <p:xfrm>
          <a:off x="644466" y="3914520"/>
          <a:ext cx="2259503" cy="202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9" name="Equation" r:id="rId9" imgW="609600" imgH="546100" progId="Equation.3">
                  <p:embed/>
                </p:oleObj>
              </mc:Choice>
              <mc:Fallback>
                <p:oleObj name="Equation" r:id="rId9" imgW="609600" imgH="546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44466" y="3914520"/>
                        <a:ext cx="2259503" cy="2024138"/>
                      </a:xfrm>
                      <a:prstGeom prst="rect">
                        <a:avLst/>
                      </a:prstGeom>
                      <a:ln>
                        <a:solidFill>
                          <a:srgbClr val="008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710960" y="3914520"/>
            <a:ext cx="497584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u="sng" dirty="0" smtClean="0">
                <a:solidFill>
                  <a:srgbClr val="FF0000"/>
                </a:solidFill>
              </a:rPr>
              <a:t>Rigidity of Material</a:t>
            </a:r>
          </a:p>
          <a:p>
            <a:pPr algn="ctr"/>
            <a:r>
              <a:rPr lang="en-US" sz="3200" dirty="0" smtClean="0"/>
              <a:t>Represents how difficult t</a:t>
            </a:r>
            <a:r>
              <a:rPr lang="en-US" sz="3200" dirty="0" smtClean="0"/>
              <a:t>o change length of object w</a:t>
            </a:r>
            <a:r>
              <a:rPr lang="en-US" sz="3200" dirty="0" smtClean="0"/>
              <a:t>hen applying a force. 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919514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Young’s Modulus?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0146824"/>
              </p:ext>
            </p:extLst>
          </p:nvPr>
        </p:nvGraphicFramePr>
        <p:xfrm>
          <a:off x="3150926" y="1162565"/>
          <a:ext cx="2259503" cy="202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Equation" r:id="rId3" imgW="609600" imgH="546100" progId="Equation.3">
                  <p:embed/>
                </p:oleObj>
              </mc:Choice>
              <mc:Fallback>
                <p:oleObj name="Equation" r:id="rId3" imgW="609600" imgH="546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50926" y="1162565"/>
                        <a:ext cx="2259503" cy="2024138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26420" y="3638972"/>
            <a:ext cx="4374515" cy="2062103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3200" u="sng" dirty="0" smtClean="0">
                <a:solidFill>
                  <a:srgbClr val="0000FF"/>
                </a:solidFill>
              </a:rPr>
              <a:t>Large Y:</a:t>
            </a:r>
            <a:r>
              <a:rPr lang="en-US" sz="3200" u="sng" dirty="0" smtClean="0"/>
              <a:t> Rigid Material</a:t>
            </a:r>
          </a:p>
          <a:p>
            <a:pPr algn="ctr"/>
            <a:r>
              <a:rPr lang="en-US" sz="3200" dirty="0" smtClean="0"/>
              <a:t>Difficult to change length</a:t>
            </a:r>
          </a:p>
          <a:p>
            <a:pPr algn="ctr"/>
            <a:endParaRPr lang="en-US" sz="3200" u="sng" dirty="0"/>
          </a:p>
          <a:p>
            <a:pPr algn="ctr"/>
            <a:r>
              <a:rPr lang="en-US" sz="3200" dirty="0" smtClean="0"/>
              <a:t>Example: Steel Rod</a:t>
            </a:r>
            <a:r>
              <a:rPr lang="en-US" sz="3200" u="sng" dirty="0" smtClean="0"/>
              <a:t> </a:t>
            </a:r>
            <a:endParaRPr lang="en-US" sz="3200" u="sng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74529" y="3638972"/>
            <a:ext cx="4201992" cy="20621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3200" u="sng" dirty="0" smtClean="0">
                <a:solidFill>
                  <a:srgbClr val="FF0000"/>
                </a:solidFill>
              </a:rPr>
              <a:t>Small Y:</a:t>
            </a:r>
            <a:r>
              <a:rPr lang="en-US" sz="3200" u="sng" dirty="0" smtClean="0"/>
              <a:t> Pliable Material </a:t>
            </a:r>
          </a:p>
          <a:p>
            <a:pPr algn="ctr"/>
            <a:r>
              <a:rPr lang="en-US" sz="3200" dirty="0" smtClean="0"/>
              <a:t>Easy to change length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Example: Rubber </a:t>
            </a:r>
            <a:r>
              <a:rPr lang="en-US" sz="3200" dirty="0"/>
              <a:t>B</a:t>
            </a:r>
            <a:r>
              <a:rPr lang="en-US" sz="3200" dirty="0" smtClean="0"/>
              <a:t>and</a:t>
            </a:r>
            <a:r>
              <a:rPr lang="en-US" sz="32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82316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867" y="898394"/>
            <a:ext cx="8551333" cy="5227769"/>
          </a:xfrm>
        </p:spPr>
        <p:txBody>
          <a:bodyPr/>
          <a:lstStyle/>
          <a:p>
            <a:r>
              <a:rPr lang="en-US" sz="2800" dirty="0" smtClean="0"/>
              <a:t>One </a:t>
            </a:r>
            <a:r>
              <a:rPr lang="en-US" sz="2800" dirty="0"/>
              <a:t>rod is made of stainless steel (Y = 180 x 10</a:t>
            </a:r>
            <a:r>
              <a:rPr lang="en-US" sz="2800" baseline="30000" dirty="0"/>
              <a:t>9</a:t>
            </a:r>
            <a:r>
              <a:rPr lang="en-US" sz="2800" dirty="0"/>
              <a:t> Pa), the other is made of Titanium alloy (Y = 110 x 10</a:t>
            </a:r>
            <a:r>
              <a:rPr lang="en-US" sz="2800" baseline="30000" dirty="0"/>
              <a:t>9</a:t>
            </a:r>
            <a:r>
              <a:rPr lang="en-US" sz="2800" dirty="0"/>
              <a:t> Pa). Which rod undergoes the greatest change in length</a:t>
            </a:r>
            <a:r>
              <a:rPr lang="en-US" sz="2800" dirty="0" smtClean="0"/>
              <a:t>?</a:t>
            </a:r>
          </a:p>
          <a:p>
            <a:pPr lvl="1"/>
            <a:r>
              <a:rPr lang="en-US" dirty="0"/>
              <a:t>Stainless steel </a:t>
            </a:r>
            <a:r>
              <a:rPr lang="en-US" dirty="0" smtClean="0"/>
              <a:t>rod</a:t>
            </a:r>
          </a:p>
          <a:p>
            <a:pPr lvl="2"/>
            <a:r>
              <a:rPr lang="en-US" dirty="0" smtClean="0"/>
              <a:t>Student Explanation</a:t>
            </a:r>
            <a:endParaRPr lang="en-US" dirty="0"/>
          </a:p>
          <a:p>
            <a:pPr lvl="1"/>
            <a:r>
              <a:rPr lang="en-US" dirty="0"/>
              <a:t>Titanium alloy </a:t>
            </a:r>
            <a:r>
              <a:rPr lang="en-US" dirty="0" smtClean="0"/>
              <a:t>rod</a:t>
            </a:r>
          </a:p>
          <a:p>
            <a:pPr lvl="2"/>
            <a:r>
              <a:rPr lang="en-US" dirty="0" smtClean="0"/>
              <a:t>Student Explanation</a:t>
            </a:r>
            <a:endParaRPr lang="en-US" dirty="0"/>
          </a:p>
          <a:p>
            <a:pPr lvl="1"/>
            <a:r>
              <a:rPr lang="en-US" dirty="0"/>
              <a:t>Same for </a:t>
            </a:r>
            <a:r>
              <a:rPr lang="en-US" dirty="0" smtClean="0"/>
              <a:t>both</a:t>
            </a:r>
          </a:p>
          <a:p>
            <a:pPr lvl="2"/>
            <a:r>
              <a:rPr lang="en-US" dirty="0" smtClean="0"/>
              <a:t>Student Explanation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7950" y="3193050"/>
            <a:ext cx="6068070" cy="864417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940834" y="3193050"/>
            <a:ext cx="1745966" cy="954107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smaller Y</a:t>
            </a:r>
          </a:p>
          <a:p>
            <a:r>
              <a:rPr lang="en-US" sz="2800" dirty="0" smtClean="0"/>
              <a:t>Greater ΔL</a:t>
            </a:r>
            <a:endParaRPr lang="en-US" sz="28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6020" y="4866518"/>
            <a:ext cx="1930780" cy="1449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515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2a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A</a:t>
            </a:r>
            <a:r>
              <a:rPr lang="en-US" sz="2800" dirty="0" smtClean="0"/>
              <a:t> </a:t>
            </a:r>
            <a:r>
              <a:rPr lang="en-US" sz="2800" dirty="0"/>
              <a:t>tension is applied to an aluminum rod (Y = 70 Pa) of length 1 m, it stretches by </a:t>
            </a:r>
            <a:r>
              <a:rPr lang="en-US" sz="2800" dirty="0" smtClean="0"/>
              <a:t>ΔL.  If </a:t>
            </a:r>
            <a:r>
              <a:rPr lang="en-US" sz="2800" dirty="0"/>
              <a:t>the same tension is applied to another aluminum rod with the same cross-sectional area, but of length 2 m, by how much will it stretch</a:t>
            </a:r>
            <a:r>
              <a:rPr lang="en-US" sz="2800" dirty="0" smtClean="0"/>
              <a:t>?</a:t>
            </a:r>
          </a:p>
          <a:p>
            <a:pPr lvl="1"/>
            <a:r>
              <a:rPr lang="en-US" dirty="0"/>
              <a:t>Less than </a:t>
            </a:r>
            <a:r>
              <a:rPr lang="en-US" dirty="0" smtClean="0"/>
              <a:t>ΔL</a:t>
            </a:r>
          </a:p>
          <a:p>
            <a:pPr lvl="2"/>
            <a:r>
              <a:rPr lang="en-US" dirty="0" smtClean="0"/>
              <a:t>Student Explanation</a:t>
            </a:r>
            <a:endParaRPr lang="en-US" dirty="0"/>
          </a:p>
          <a:p>
            <a:pPr lvl="1"/>
            <a:r>
              <a:rPr lang="en-US" dirty="0" smtClean="0"/>
              <a:t>ΔL</a:t>
            </a:r>
          </a:p>
          <a:p>
            <a:pPr lvl="2"/>
            <a:r>
              <a:rPr lang="en-US" dirty="0" smtClean="0"/>
              <a:t>Student Explanation</a:t>
            </a:r>
            <a:endParaRPr lang="en-US" dirty="0"/>
          </a:p>
          <a:p>
            <a:pPr lvl="1"/>
            <a:r>
              <a:rPr lang="en-US" dirty="0"/>
              <a:t>More than </a:t>
            </a:r>
            <a:r>
              <a:rPr lang="en-US" dirty="0" smtClean="0"/>
              <a:t>ΔL</a:t>
            </a:r>
          </a:p>
          <a:p>
            <a:pPr lvl="2"/>
            <a:r>
              <a:rPr lang="en-US" dirty="0" smtClean="0"/>
              <a:t>Student Explanation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379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2a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0114905"/>
              </p:ext>
            </p:extLst>
          </p:nvPr>
        </p:nvGraphicFramePr>
        <p:xfrm>
          <a:off x="5139596" y="1062134"/>
          <a:ext cx="2921765" cy="26174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2" name="Equation" r:id="rId3" imgW="609600" imgH="546100" progId="Equation.3">
                  <p:embed/>
                </p:oleObj>
              </mc:Choice>
              <mc:Fallback>
                <p:oleObj name="Equation" r:id="rId3" imgW="609600" imgH="546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139596" y="1062134"/>
                        <a:ext cx="2921765" cy="2617414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24761" y="1653035"/>
            <a:ext cx="14981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660066"/>
                </a:solidFill>
              </a:rPr>
              <a:t>Same!</a:t>
            </a:r>
            <a:endParaRPr lang="en-US" sz="4000" dirty="0" smtClean="0">
              <a:solidFill>
                <a:srgbClr val="660066"/>
              </a:solidFill>
            </a:endParaRPr>
          </a:p>
        </p:txBody>
      </p:sp>
      <p:cxnSp>
        <p:nvCxnSpPr>
          <p:cNvPr id="7" name="Straight Arrow Connector 6"/>
          <p:cNvCxnSpPr>
            <a:stCxn id="5" idx="3"/>
          </p:cNvCxnSpPr>
          <p:nvPr/>
        </p:nvCxnSpPr>
        <p:spPr>
          <a:xfrm flipV="1">
            <a:off x="3122887" y="1461599"/>
            <a:ext cx="3123485" cy="545379"/>
          </a:xfrm>
          <a:prstGeom prst="straightConnector1">
            <a:avLst/>
          </a:prstGeom>
          <a:ln>
            <a:solidFill>
              <a:srgbClr val="66006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3275287" y="1834680"/>
            <a:ext cx="4027565" cy="283403"/>
          </a:xfrm>
          <a:prstGeom prst="straightConnector1">
            <a:avLst/>
          </a:prstGeom>
          <a:ln>
            <a:solidFill>
              <a:srgbClr val="66006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endCxn id="4" idx="1"/>
          </p:cNvCxnSpPr>
          <p:nvPr/>
        </p:nvCxnSpPr>
        <p:spPr>
          <a:xfrm>
            <a:off x="3122887" y="2258068"/>
            <a:ext cx="2016709" cy="112773"/>
          </a:xfrm>
          <a:prstGeom prst="straightConnector1">
            <a:avLst/>
          </a:prstGeom>
          <a:ln>
            <a:solidFill>
              <a:srgbClr val="66006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6233403"/>
              </p:ext>
            </p:extLst>
          </p:nvPr>
        </p:nvGraphicFramePr>
        <p:xfrm>
          <a:off x="1270061" y="3624368"/>
          <a:ext cx="2697688" cy="19962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3" name="Equation" r:id="rId5" imgW="635000" imgH="469900" progId="Equation.3">
                  <p:embed/>
                </p:oleObj>
              </mc:Choice>
              <mc:Fallback>
                <p:oleObj name="Equation" r:id="rId5" imgW="6350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70061" y="3624368"/>
                        <a:ext cx="2697688" cy="19962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4588347" y="4795778"/>
            <a:ext cx="253941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If L</a:t>
            </a:r>
            <a:r>
              <a:rPr lang="en-US" sz="3200" baseline="-25000" dirty="0" smtClean="0">
                <a:solidFill>
                  <a:srgbClr val="0000FF"/>
                </a:solidFill>
              </a:rPr>
              <a:t>o</a:t>
            </a:r>
            <a:r>
              <a:rPr lang="en-US" sz="3200" dirty="0" smtClean="0">
                <a:solidFill>
                  <a:srgbClr val="0000FF"/>
                </a:solidFill>
              </a:rPr>
              <a:t>’</a:t>
            </a:r>
            <a:r>
              <a:rPr lang="en-US" sz="3200" baseline="-25000" dirty="0" smtClean="0">
                <a:solidFill>
                  <a:srgbClr val="0000FF"/>
                </a:solidFill>
              </a:rPr>
              <a:t> </a:t>
            </a:r>
            <a:r>
              <a:rPr lang="en-US" sz="3200" dirty="0" smtClean="0">
                <a:solidFill>
                  <a:srgbClr val="0000FF"/>
                </a:solidFill>
              </a:rPr>
              <a:t>increases</a:t>
            </a:r>
            <a:endParaRPr lang="en-US" sz="3200" dirty="0" smtClean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16367" y="3777847"/>
            <a:ext cx="310994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ΔL’ must increase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3791352" y="4763113"/>
            <a:ext cx="0" cy="734057"/>
          </a:xfrm>
          <a:prstGeom prst="straightConnector1">
            <a:avLst/>
          </a:prstGeom>
          <a:ln>
            <a:solidFill>
              <a:srgbClr val="3366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3924919" y="3624368"/>
            <a:ext cx="0" cy="738255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769439" y="5691222"/>
            <a:ext cx="4222430" cy="584776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pPr marL="0" lvl="1"/>
            <a:r>
              <a:rPr lang="en-US" sz="3200" dirty="0" smtClean="0">
                <a:solidFill>
                  <a:srgbClr val="008000"/>
                </a:solidFill>
              </a:rPr>
              <a:t>Answer C: </a:t>
            </a:r>
            <a:r>
              <a:rPr lang="en-US" sz="3200" dirty="0">
                <a:solidFill>
                  <a:srgbClr val="008000"/>
                </a:solidFill>
              </a:rPr>
              <a:t>More than </a:t>
            </a:r>
            <a:r>
              <a:rPr lang="en-US" sz="3200" dirty="0" smtClean="0">
                <a:solidFill>
                  <a:srgbClr val="008000"/>
                </a:solidFill>
              </a:rPr>
              <a:t>ΔL</a:t>
            </a:r>
            <a:endParaRPr lang="en-US" sz="32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171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" grpId="0"/>
      <p:bldP spid="19" grpId="0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2b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/>
              <a:t>Now tension is applied to two </a:t>
            </a:r>
            <a:r>
              <a:rPr lang="en-US" sz="3000" dirty="0" smtClean="0"/>
              <a:t>aluminum </a:t>
            </a:r>
            <a:r>
              <a:rPr lang="en-US" sz="3000" dirty="0"/>
              <a:t>rods of length 1 m, one twice as thick as the other. If a compressive force F is applied to both wires, their lengths are reduced by </a:t>
            </a:r>
            <a:r>
              <a:rPr lang="en-US" sz="3000" dirty="0" err="1"/>
              <a:t>ΔL</a:t>
            </a:r>
            <a:r>
              <a:rPr lang="en-US" sz="3000" baseline="-25000" dirty="0" err="1"/>
              <a:t>thick</a:t>
            </a:r>
            <a:r>
              <a:rPr lang="en-US" sz="3000" dirty="0"/>
              <a:t> </a:t>
            </a:r>
            <a:r>
              <a:rPr lang="en-US" sz="3000" baseline="-25000" dirty="0"/>
              <a:t>rod</a:t>
            </a:r>
            <a:r>
              <a:rPr lang="en-US" sz="3000" dirty="0"/>
              <a:t> and </a:t>
            </a:r>
            <a:r>
              <a:rPr lang="en-US" sz="3000" dirty="0" err="1"/>
              <a:t>ΔL</a:t>
            </a:r>
            <a:r>
              <a:rPr lang="en-US" sz="3000" baseline="-25000" dirty="0" err="1"/>
              <a:t>thin</a:t>
            </a:r>
            <a:r>
              <a:rPr lang="en-US" sz="3000" dirty="0"/>
              <a:t> </a:t>
            </a:r>
            <a:r>
              <a:rPr lang="en-US" sz="3000" baseline="-25000" dirty="0"/>
              <a:t>rod</a:t>
            </a:r>
            <a:r>
              <a:rPr lang="en-US" sz="3000" dirty="0"/>
              <a:t> respectively. The ratio </a:t>
            </a:r>
            <a:r>
              <a:rPr lang="en-US" sz="3000" dirty="0" err="1"/>
              <a:t>ΔL</a:t>
            </a:r>
            <a:r>
              <a:rPr lang="en-US" sz="3000" baseline="-25000" dirty="0" err="1"/>
              <a:t>thick</a:t>
            </a:r>
            <a:r>
              <a:rPr lang="en-US" sz="3000" dirty="0"/>
              <a:t> </a:t>
            </a:r>
            <a:r>
              <a:rPr lang="en-US" sz="3000" baseline="-25000" dirty="0"/>
              <a:t>rod</a:t>
            </a:r>
            <a:r>
              <a:rPr lang="en-US" sz="3000" dirty="0"/>
              <a:t> /</a:t>
            </a:r>
            <a:r>
              <a:rPr lang="en-US" sz="3000" dirty="0" err="1"/>
              <a:t>ΔL</a:t>
            </a:r>
            <a:r>
              <a:rPr lang="en-US" sz="3000" baseline="-25000" dirty="0" err="1"/>
              <a:t>thin</a:t>
            </a:r>
            <a:r>
              <a:rPr lang="en-US" sz="3000" dirty="0"/>
              <a:t> </a:t>
            </a:r>
            <a:r>
              <a:rPr lang="en-US" sz="3000" baseline="-25000" dirty="0"/>
              <a:t>rod</a:t>
            </a:r>
            <a:r>
              <a:rPr lang="en-US" sz="3000" dirty="0"/>
              <a:t> is</a:t>
            </a:r>
            <a:r>
              <a:rPr lang="en-US" sz="3000" dirty="0" smtClean="0"/>
              <a:t>:</a:t>
            </a:r>
          </a:p>
          <a:p>
            <a:endParaRPr lang="en-US" sz="1600" dirty="0" smtClean="0"/>
          </a:p>
          <a:p>
            <a:pPr lvl="1"/>
            <a:r>
              <a:rPr lang="en-US" dirty="0" err="1"/>
              <a:t>ΔL</a:t>
            </a:r>
            <a:r>
              <a:rPr lang="en-US" baseline="-25000" dirty="0" err="1"/>
              <a:t>thick</a:t>
            </a:r>
            <a:r>
              <a:rPr lang="en-US" dirty="0"/>
              <a:t> </a:t>
            </a:r>
            <a:r>
              <a:rPr lang="en-US" baseline="-25000" dirty="0"/>
              <a:t>rod</a:t>
            </a:r>
            <a:r>
              <a:rPr lang="en-US" dirty="0"/>
              <a:t> /</a:t>
            </a:r>
            <a:r>
              <a:rPr lang="en-US" dirty="0" err="1"/>
              <a:t>ΔL</a:t>
            </a:r>
            <a:r>
              <a:rPr lang="en-US" baseline="-25000" dirty="0" err="1"/>
              <a:t>thin</a:t>
            </a:r>
            <a:r>
              <a:rPr lang="en-US" dirty="0"/>
              <a:t> </a:t>
            </a:r>
            <a:r>
              <a:rPr lang="en-US" baseline="-25000" dirty="0"/>
              <a:t>rod</a:t>
            </a:r>
            <a:r>
              <a:rPr lang="en-US" dirty="0"/>
              <a:t> = </a:t>
            </a:r>
            <a:r>
              <a:rPr lang="en-US" dirty="0" smtClean="0"/>
              <a:t>1</a:t>
            </a:r>
          </a:p>
          <a:p>
            <a:pPr lvl="2"/>
            <a:r>
              <a:rPr lang="en-US" dirty="0" smtClean="0"/>
              <a:t>Student Explanation</a:t>
            </a:r>
            <a:endParaRPr lang="en-US" dirty="0"/>
          </a:p>
          <a:p>
            <a:pPr lvl="1"/>
            <a:r>
              <a:rPr lang="en-US" dirty="0" err="1"/>
              <a:t>ΔL</a:t>
            </a:r>
            <a:r>
              <a:rPr lang="en-US" baseline="-25000" dirty="0" err="1"/>
              <a:t>thick</a:t>
            </a:r>
            <a:r>
              <a:rPr lang="en-US" dirty="0"/>
              <a:t> </a:t>
            </a:r>
            <a:r>
              <a:rPr lang="en-US" baseline="-25000" dirty="0"/>
              <a:t>rod</a:t>
            </a:r>
            <a:r>
              <a:rPr lang="en-US" dirty="0"/>
              <a:t> /</a:t>
            </a:r>
            <a:r>
              <a:rPr lang="en-US" dirty="0" err="1"/>
              <a:t>ΔL</a:t>
            </a:r>
            <a:r>
              <a:rPr lang="en-US" baseline="-25000" dirty="0" err="1"/>
              <a:t>thin</a:t>
            </a:r>
            <a:r>
              <a:rPr lang="en-US" dirty="0"/>
              <a:t> </a:t>
            </a:r>
            <a:r>
              <a:rPr lang="en-US" baseline="-25000" dirty="0"/>
              <a:t>rod</a:t>
            </a:r>
            <a:r>
              <a:rPr lang="en-US" dirty="0"/>
              <a:t> </a:t>
            </a:r>
            <a:r>
              <a:rPr lang="en-US" dirty="0" smtClean="0"/>
              <a:t>&lt; 1</a:t>
            </a:r>
          </a:p>
          <a:p>
            <a:pPr lvl="2"/>
            <a:r>
              <a:rPr lang="en-US" dirty="0" smtClean="0"/>
              <a:t>Student Explanation</a:t>
            </a:r>
            <a:endParaRPr lang="en-US" dirty="0"/>
          </a:p>
          <a:p>
            <a:pPr lvl="1"/>
            <a:r>
              <a:rPr lang="en-US" dirty="0" err="1"/>
              <a:t>ΔL</a:t>
            </a:r>
            <a:r>
              <a:rPr lang="en-US" baseline="-25000" dirty="0" err="1"/>
              <a:t>thick</a:t>
            </a:r>
            <a:r>
              <a:rPr lang="en-US" dirty="0"/>
              <a:t> </a:t>
            </a:r>
            <a:r>
              <a:rPr lang="en-US" baseline="-25000" dirty="0"/>
              <a:t>rod</a:t>
            </a:r>
            <a:r>
              <a:rPr lang="en-US" dirty="0"/>
              <a:t> /</a:t>
            </a:r>
            <a:r>
              <a:rPr lang="en-US" dirty="0" err="1"/>
              <a:t>ΔL</a:t>
            </a:r>
            <a:r>
              <a:rPr lang="en-US" baseline="-25000" dirty="0" err="1"/>
              <a:t>thin</a:t>
            </a:r>
            <a:r>
              <a:rPr lang="en-US" dirty="0"/>
              <a:t> </a:t>
            </a:r>
            <a:r>
              <a:rPr lang="en-US" baseline="-25000" dirty="0"/>
              <a:t>rod</a:t>
            </a:r>
            <a:r>
              <a:rPr lang="en-US" dirty="0"/>
              <a:t> </a:t>
            </a:r>
            <a:r>
              <a:rPr lang="en-US" dirty="0" smtClean="0"/>
              <a:t>&gt; 1</a:t>
            </a:r>
          </a:p>
          <a:p>
            <a:pPr lvl="2"/>
            <a:r>
              <a:rPr lang="en-US" dirty="0" smtClean="0"/>
              <a:t>Student Explanation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396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2b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0730" y="1125736"/>
            <a:ext cx="485180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Thin/Thick </a:t>
            </a:r>
            <a:r>
              <a:rPr lang="en-US" sz="3200" dirty="0" smtClean="0">
                <a:sym typeface="Wingdings"/>
              </a:rPr>
              <a:t> area changes!</a:t>
            </a:r>
            <a:endParaRPr lang="en-US" sz="32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426048" y="2246137"/>
            <a:ext cx="14981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660066"/>
                </a:solidFill>
              </a:rPr>
              <a:t>Same!</a:t>
            </a:r>
            <a:endParaRPr lang="en-US" sz="4000" dirty="0" smtClean="0">
              <a:solidFill>
                <a:srgbClr val="660066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924174" y="1710512"/>
            <a:ext cx="3573028" cy="730798"/>
          </a:xfrm>
          <a:prstGeom prst="straightConnector1">
            <a:avLst/>
          </a:prstGeom>
          <a:ln>
            <a:solidFill>
              <a:srgbClr val="66006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924174" y="2123770"/>
            <a:ext cx="3819984" cy="476310"/>
          </a:xfrm>
          <a:prstGeom prst="straightConnector1">
            <a:avLst/>
          </a:prstGeom>
          <a:ln>
            <a:solidFill>
              <a:srgbClr val="66006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924174" y="2727138"/>
            <a:ext cx="3573028" cy="349254"/>
          </a:xfrm>
          <a:prstGeom prst="straightConnector1">
            <a:avLst/>
          </a:prstGeom>
          <a:ln>
            <a:solidFill>
              <a:srgbClr val="66006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87952" y="3405242"/>
            <a:ext cx="64931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(Young modulus equation </a:t>
            </a:r>
            <a:r>
              <a:rPr lang="en-US" sz="2000" dirty="0"/>
              <a:t>s</a:t>
            </a:r>
            <a:r>
              <a:rPr lang="en-US" sz="2000" dirty="0" smtClean="0"/>
              <a:t>olved for </a:t>
            </a:r>
            <a:r>
              <a:rPr lang="en-US" sz="2000" dirty="0"/>
              <a:t>ΔL</a:t>
            </a:r>
            <a:r>
              <a:rPr lang="en-US" sz="2000" dirty="0" smtClean="0"/>
              <a:t>)</a:t>
            </a:r>
            <a:endParaRPr lang="en-US" sz="2000" dirty="0" smtClean="0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0871025"/>
              </p:ext>
            </p:extLst>
          </p:nvPr>
        </p:nvGraphicFramePr>
        <p:xfrm>
          <a:off x="4587952" y="1456705"/>
          <a:ext cx="3152080" cy="19542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4" name="Equation" r:id="rId3" imgW="635000" imgH="393700" progId="Equation.3">
                  <p:embed/>
                </p:oleObj>
              </mc:Choice>
              <mc:Fallback>
                <p:oleObj name="Equation" r:id="rId3" imgW="6350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7952" y="1456705"/>
                        <a:ext cx="3152080" cy="19542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9589900"/>
              </p:ext>
            </p:extLst>
          </p:nvPr>
        </p:nvGraphicFramePr>
        <p:xfrm>
          <a:off x="3045189" y="4209417"/>
          <a:ext cx="3609723" cy="17532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5" name="Equation" r:id="rId5" imgW="889000" imgH="431800" progId="Equation.3">
                  <p:embed/>
                </p:oleObj>
              </mc:Choice>
              <mc:Fallback>
                <p:oleObj name="Equation" r:id="rId5" imgW="8890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045189" y="4209417"/>
                        <a:ext cx="3609723" cy="17532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8057849"/>
              </p:ext>
            </p:extLst>
          </p:nvPr>
        </p:nvGraphicFramePr>
        <p:xfrm>
          <a:off x="7417876" y="4509317"/>
          <a:ext cx="1369588" cy="10829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6" name="Equation" r:id="rId7" imgW="546100" imgH="431800" progId="Equation.3">
                  <p:embed/>
                </p:oleObj>
              </mc:Choice>
              <mc:Fallback>
                <p:oleObj name="Equation" r:id="rId7" imgW="5461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417876" y="4509317"/>
                        <a:ext cx="1369588" cy="1082930"/>
                      </a:xfrm>
                      <a:prstGeom prst="rect">
                        <a:avLst/>
                      </a:prstGeom>
                      <a:ln>
                        <a:solidFill>
                          <a:srgbClr val="0000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8929500"/>
              </p:ext>
            </p:extLst>
          </p:nvPr>
        </p:nvGraphicFramePr>
        <p:xfrm>
          <a:off x="871128" y="4481874"/>
          <a:ext cx="1501688" cy="10211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7" name="Equation" r:id="rId9" imgW="635000" imgH="431800" progId="Equation.3">
                  <p:embed/>
                </p:oleObj>
              </mc:Choice>
              <mc:Fallback>
                <p:oleObj name="Equation" r:id="rId9" imgW="6350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71128" y="4481874"/>
                        <a:ext cx="1501688" cy="1021148"/>
                      </a:xfrm>
                      <a:prstGeom prst="rect">
                        <a:avLst/>
                      </a:prstGeom>
                      <a:ln>
                        <a:solidFill>
                          <a:srgbClr val="008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7" name="Straight Arrow Connector 26"/>
          <p:cNvCxnSpPr/>
          <p:nvPr/>
        </p:nvCxnSpPr>
        <p:spPr>
          <a:xfrm flipH="1">
            <a:off x="6654912" y="4992448"/>
            <a:ext cx="762964" cy="70564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5" idx="3"/>
          </p:cNvCxnSpPr>
          <p:nvPr/>
        </p:nvCxnSpPr>
        <p:spPr>
          <a:xfrm>
            <a:off x="2372816" y="4992448"/>
            <a:ext cx="551358" cy="70564"/>
          </a:xfrm>
          <a:prstGeom prst="straightConnector1">
            <a:avLst/>
          </a:prstGeom>
          <a:ln>
            <a:solidFill>
              <a:srgbClr val="008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35031" y="5670323"/>
            <a:ext cx="1864613" cy="584776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Answer: B 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4051476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3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 cmpd="sng">
          <a:solidFill>
            <a:srgbClr val="00CC99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32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8016</TotalTime>
  <Words>568</Words>
  <Application>Microsoft Macintosh PowerPoint</Application>
  <PresentationFormat>On-screen Show (4:3)</PresentationFormat>
  <Paragraphs>90</Paragraphs>
  <Slides>15</Slides>
  <Notes>0</Notes>
  <HiddenSlides>1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Microsoft Equation</vt:lpstr>
      <vt:lpstr>Classical Mechanics  Lecture 15</vt:lpstr>
      <vt:lpstr>Things you asked about:</vt:lpstr>
      <vt:lpstr>Young’s Modulus</vt:lpstr>
      <vt:lpstr>What is Young’s Modulus?</vt:lpstr>
      <vt:lpstr>Checkpoint 1</vt:lpstr>
      <vt:lpstr>Checkpoint 2a</vt:lpstr>
      <vt:lpstr>Checkpoint 2a</vt:lpstr>
      <vt:lpstr>Checkpoint 2b</vt:lpstr>
      <vt:lpstr>Checkpoint 2b</vt:lpstr>
      <vt:lpstr>Volume Stress/Strain</vt:lpstr>
      <vt:lpstr>Shear Stress</vt:lpstr>
      <vt:lpstr>Checkpoint 3a</vt:lpstr>
      <vt:lpstr>Checkpoint 3a</vt:lpstr>
      <vt:lpstr>Checkpoint 3b</vt:lpstr>
      <vt:lpstr>Breaking 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Hamilton College</dc:creator>
  <cp:lastModifiedBy>Hamilton College</cp:lastModifiedBy>
  <cp:revision>57</cp:revision>
  <dcterms:created xsi:type="dcterms:W3CDTF">2015-05-06T20:10:32Z</dcterms:created>
  <dcterms:modified xsi:type="dcterms:W3CDTF">2015-08-03T02:51:50Z</dcterms:modified>
</cp:coreProperties>
</file>